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70" r:id="rId7"/>
    <p:sldId id="271" r:id="rId8"/>
    <p:sldId id="272" r:id="rId9"/>
    <p:sldId id="273" r:id="rId10"/>
    <p:sldId id="260" r:id="rId11"/>
    <p:sldId id="275" r:id="rId12"/>
    <p:sldId id="276" r:id="rId13"/>
    <p:sldId id="278" r:id="rId14"/>
    <p:sldId id="274" r:id="rId15"/>
    <p:sldId id="277" r:id="rId16"/>
    <p:sldId id="280" r:id="rId17"/>
    <p:sldId id="279" r:id="rId18"/>
    <p:sldId id="284" r:id="rId19"/>
    <p:sldId id="265" r:id="rId20"/>
    <p:sldId id="264" r:id="rId21"/>
    <p:sldId id="266" r:id="rId22"/>
    <p:sldId id="282" r:id="rId23"/>
    <p:sldId id="283" r:id="rId24"/>
    <p:sldId id="281" r:id="rId25"/>
    <p:sldId id="26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6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4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4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4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7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0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3F254-7FBF-46E1-B423-AC5AD860BB5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66846-D8D1-42A5-93B4-C3B1B577D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1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err="1" smtClean="0"/>
              <a:t>choriocarcinoma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sima</a:t>
            </a:r>
            <a:r>
              <a:rPr lang="en-US" dirty="0" smtClean="0"/>
              <a:t> </a:t>
            </a:r>
            <a:r>
              <a:rPr lang="en-US" dirty="0" err="1" smtClean="0"/>
              <a:t>kamkari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Gynecologist oncology fellowship</a:t>
            </a:r>
          </a:p>
          <a:p>
            <a:r>
              <a:rPr lang="en-US" dirty="0" smtClean="0"/>
              <a:t>Assistant professor of </a:t>
            </a:r>
            <a:r>
              <a:rPr lang="en-US" dirty="0" err="1" smtClean="0"/>
              <a:t>hamadan</a:t>
            </a:r>
            <a:r>
              <a:rPr lang="en-US" dirty="0" smtClean="0"/>
              <a:t> university of medical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1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FIGO prognostic scoring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831" y="1801047"/>
            <a:ext cx="11185306" cy="465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6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Prognostic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low </a:t>
            </a:r>
            <a:r>
              <a:rPr lang="en-US" dirty="0"/>
              <a:t>risk disease </a:t>
            </a:r>
            <a:r>
              <a:rPr lang="en-US" dirty="0" smtClean="0"/>
              <a:t>……. </a:t>
            </a:r>
            <a:r>
              <a:rPr lang="en-US" dirty="0"/>
              <a:t>prognostic score  </a:t>
            </a:r>
            <a:r>
              <a:rPr lang="en-US" dirty="0" smtClean="0"/>
              <a:t>&lt; 7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00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low-risk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8-day </a:t>
            </a:r>
            <a:r>
              <a:rPr lang="en-US" dirty="0">
                <a:solidFill>
                  <a:srgbClr val="FF0000"/>
                </a:solidFill>
              </a:rPr>
              <a:t>methotrexate </a:t>
            </a:r>
            <a:r>
              <a:rPr lang="en-US" dirty="0"/>
              <a:t>regimen </a:t>
            </a:r>
            <a:r>
              <a:rPr lang="en-US" dirty="0" smtClean="0"/>
              <a:t>is recommended </a:t>
            </a:r>
            <a:r>
              <a:rPr lang="en-US" dirty="0"/>
              <a:t>as </a:t>
            </a:r>
            <a:r>
              <a:rPr lang="en-US" dirty="0" err="1"/>
              <a:t>frst</a:t>
            </a:r>
            <a:r>
              <a:rPr lang="en-US" dirty="0"/>
              <a:t>-line therapy.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5-day </a:t>
            </a:r>
            <a:r>
              <a:rPr lang="en-US" dirty="0" err="1" smtClean="0">
                <a:solidFill>
                  <a:srgbClr val="0070C0"/>
                </a:solidFill>
              </a:rPr>
              <a:t>actinomycin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/>
              <a:t>has most often been used as </a:t>
            </a:r>
            <a:r>
              <a:rPr lang="en-US" dirty="0">
                <a:solidFill>
                  <a:srgbClr val="FF0000"/>
                </a:solidFill>
              </a:rPr>
              <a:t>secondary therapy </a:t>
            </a:r>
            <a:r>
              <a:rPr lang="en-US" dirty="0" smtClean="0"/>
              <a:t>for patients </a:t>
            </a:r>
            <a:r>
              <a:rPr lang="en-US" dirty="0"/>
              <a:t>with methotrexate toxicity or contraindications to the use</a:t>
            </a:r>
            <a:br>
              <a:rPr lang="en-US" dirty="0"/>
            </a:br>
            <a:r>
              <a:rPr lang="en-US" dirty="0"/>
              <a:t>of methotrexate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5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76254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5400" dirty="0"/>
              <a:t>How To </a:t>
            </a:r>
            <a:r>
              <a:rPr lang="en-US" sz="5400" dirty="0">
                <a:solidFill>
                  <a:srgbClr val="FF0000"/>
                </a:solidFill>
              </a:rPr>
              <a:t>Follow Up </a:t>
            </a:r>
            <a:r>
              <a:rPr lang="en-US" sz="5400" dirty="0"/>
              <a:t>this Case After Start of Methotrexate Chemotherapy?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93627"/>
            <a:ext cx="10515600" cy="198333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0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 Follow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weekly </a:t>
            </a:r>
            <a:r>
              <a:rPr lang="en-US" dirty="0" err="1"/>
              <a:t>hCG</a:t>
            </a:r>
            <a:r>
              <a:rPr lang="en-US" dirty="0"/>
              <a:t> assays done at the start of each treatment </a:t>
            </a:r>
            <a:r>
              <a:rPr lang="en-US" dirty="0" smtClean="0"/>
              <a:t>cycle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NCCN guidelines </a:t>
            </a:r>
            <a:r>
              <a:rPr lang="en-US" dirty="0"/>
              <a:t>recommend </a:t>
            </a:r>
            <a:r>
              <a:rPr lang="en-US" dirty="0">
                <a:solidFill>
                  <a:srgbClr val="0070C0"/>
                </a:solidFill>
              </a:rPr>
              <a:t>2–3 cycles of chemotherapy after </a:t>
            </a:r>
            <a:r>
              <a:rPr lang="en-US" dirty="0" err="1">
                <a:solidFill>
                  <a:srgbClr val="0070C0"/>
                </a:solidFill>
              </a:rPr>
              <a:t>hCG</a:t>
            </a:r>
            <a:r>
              <a:rPr lang="en-US" dirty="0">
                <a:solidFill>
                  <a:srgbClr val="0070C0"/>
                </a:solidFill>
              </a:rPr>
              <a:t> normalization</a:t>
            </a:r>
            <a:r>
              <a:rPr lang="en-US" dirty="0"/>
              <a:t> so as to </a:t>
            </a:r>
            <a:r>
              <a:rPr lang="en-US" dirty="0" smtClean="0"/>
              <a:t>decrease </a:t>
            </a:r>
            <a:r>
              <a:rPr lang="en-US" dirty="0"/>
              <a:t>the risk of </a:t>
            </a:r>
            <a:r>
              <a:rPr lang="en-US" dirty="0" smtClean="0"/>
              <a:t>recurrence</a:t>
            </a:r>
          </a:p>
          <a:p>
            <a:endParaRPr lang="en-US" dirty="0"/>
          </a:p>
          <a:p>
            <a:r>
              <a:rPr lang="en-US" dirty="0"/>
              <a:t>Remission is </a:t>
            </a:r>
            <a:r>
              <a:rPr lang="en-US" dirty="0" err="1"/>
              <a:t>defned</a:t>
            </a:r>
            <a:r>
              <a:rPr lang="en-US" dirty="0"/>
              <a:t> after 3 normal values are achieved</a:t>
            </a:r>
          </a:p>
        </p:txBody>
      </p:sp>
    </p:spTree>
    <p:extLst>
      <p:ext uri="{BB962C8B-B14F-4D97-AF65-F5344CB8AC3E}">
        <p14:creationId xmlns:p14="http://schemas.microsoft.com/office/powerpoint/2010/main" val="34845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4381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/>
              <a:t>Is There any Indication of Starting </a:t>
            </a:r>
            <a:r>
              <a:rPr lang="en-US" dirty="0">
                <a:solidFill>
                  <a:srgbClr val="FF0000"/>
                </a:solidFill>
              </a:rPr>
              <a:t>Primary Combination Chemotherapy for Low Risk </a:t>
            </a:r>
            <a:r>
              <a:rPr lang="en-US" dirty="0"/>
              <a:t>Disease?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8937"/>
            <a:ext cx="10515600" cy="16680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7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313" y="1027906"/>
            <a:ext cx="11137373" cy="53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142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Criteria for candidates </a:t>
            </a:r>
            <a:r>
              <a:rPr lang="en-US" dirty="0"/>
              <a:t>for </a:t>
            </a:r>
            <a:r>
              <a:rPr lang="en-US" dirty="0" err="1"/>
              <a:t>multiagent</a:t>
            </a:r>
            <a:r>
              <a:rPr lang="en-US" dirty="0"/>
              <a:t> primary chemotherapy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uterine </a:t>
            </a:r>
            <a:r>
              <a:rPr lang="en-US" dirty="0" err="1"/>
              <a:t>pulsatility</a:t>
            </a:r>
            <a:r>
              <a:rPr lang="en-US" dirty="0"/>
              <a:t> index &lt;</a:t>
            </a:r>
            <a:r>
              <a:rPr lang="en-US" dirty="0" smtClean="0"/>
              <a:t>1</a:t>
            </a:r>
          </a:p>
          <a:p>
            <a:r>
              <a:rPr lang="en-US" dirty="0"/>
              <a:t>metastatic </a:t>
            </a:r>
            <a:r>
              <a:rPr lang="en-US" dirty="0" smtClean="0"/>
              <a:t>disease</a:t>
            </a:r>
          </a:p>
          <a:p>
            <a:r>
              <a:rPr lang="en-US" dirty="0" err="1"/>
              <a:t>histopathologically</a:t>
            </a:r>
            <a:r>
              <a:rPr lang="en-US" dirty="0"/>
              <a:t> diagnosed </a:t>
            </a:r>
            <a:r>
              <a:rPr lang="en-US" dirty="0" err="1" smtClean="0"/>
              <a:t>choriocarcinoma</a:t>
            </a:r>
            <a:endParaRPr lang="en-US" dirty="0" smtClean="0"/>
          </a:p>
          <a:p>
            <a:r>
              <a:rPr lang="en-US" dirty="0"/>
              <a:t>very high </a:t>
            </a:r>
            <a:r>
              <a:rPr lang="en-US" dirty="0" err="1"/>
              <a:t>hCG</a:t>
            </a:r>
            <a:r>
              <a:rPr lang="en-US" dirty="0"/>
              <a:t> levels &gt;4,00,000 IU/L</a:t>
            </a:r>
          </a:p>
        </p:txBody>
      </p:sp>
    </p:spTree>
    <p:extLst>
      <p:ext uri="{BB962C8B-B14F-4D97-AF65-F5344CB8AC3E}">
        <p14:creationId xmlns:p14="http://schemas.microsoft.com/office/powerpoint/2010/main" val="424957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modified World Health Organization (WHO) </a:t>
            </a:r>
            <a:r>
              <a:rPr lang="en-US" dirty="0">
                <a:solidFill>
                  <a:srgbClr val="FF0000"/>
                </a:solidFill>
              </a:rPr>
              <a:t>Prognostic</a:t>
            </a:r>
            <a:r>
              <a:rPr lang="en-US" dirty="0" smtClean="0">
                <a:solidFill>
                  <a:srgbClr val="FF0000"/>
                </a:solidFill>
              </a:rPr>
              <a:t> Scoring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Low </a:t>
            </a:r>
            <a:r>
              <a:rPr lang="en-US" dirty="0"/>
              <a:t>risk GTN (prognostic score 0 to 4</a:t>
            </a:r>
            <a:r>
              <a:rPr lang="en-US" dirty="0" smtClean="0"/>
              <a:t> )</a:t>
            </a:r>
          </a:p>
          <a:p>
            <a:endParaRPr lang="en-US" dirty="0" smtClean="0"/>
          </a:p>
          <a:p>
            <a:r>
              <a:rPr lang="en-US" dirty="0"/>
              <a:t>Moderate Risk</a:t>
            </a:r>
            <a:r>
              <a:rPr lang="en-US" dirty="0" smtClean="0"/>
              <a:t> (</a:t>
            </a:r>
            <a:r>
              <a:rPr lang="en-US" dirty="0"/>
              <a:t>Risk Score of 5 or 6</a:t>
            </a:r>
            <a:r>
              <a:rPr lang="en-US" dirty="0" smtClean="0"/>
              <a:t> 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High risk GTN (prognostic score </a:t>
            </a:r>
            <a:r>
              <a:rPr lang="en-US" dirty="0" smtClean="0"/>
              <a:t>≥ 7)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631194" cy="15450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FF0000"/>
                </a:solidFill>
              </a:rPr>
              <a:t>BC Cancer </a:t>
            </a:r>
            <a:r>
              <a:rPr lang="en-US" sz="4400" b="1" dirty="0" smtClean="0"/>
              <a:t>Protocol for </a:t>
            </a:r>
            <a:r>
              <a:rPr lang="en-US" sz="4400" b="1" dirty="0"/>
              <a:t>Therapy for </a:t>
            </a:r>
            <a:r>
              <a:rPr lang="en-US" sz="4400" b="1" dirty="0">
                <a:solidFill>
                  <a:srgbClr val="FF0000"/>
                </a:solidFill>
              </a:rPr>
              <a:t>Moderate Risk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/>
              <a:t>Gestational Trophoblastic Cancer using </a:t>
            </a:r>
            <a:r>
              <a:rPr lang="en-US" sz="4400" b="1" dirty="0" err="1">
                <a:solidFill>
                  <a:srgbClr val="0070C0"/>
                </a:solidFill>
              </a:rPr>
              <a:t>DACTINomycin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/>
              <a:t>and</a:t>
            </a:r>
            <a:r>
              <a:rPr lang="en-US" sz="4400" b="1" dirty="0">
                <a:solidFill>
                  <a:srgbClr val="0070C0"/>
                </a:solidFill>
              </a:rPr>
              <a:t/>
            </a:r>
            <a:br>
              <a:rPr lang="en-US" sz="4400" b="1" dirty="0">
                <a:solidFill>
                  <a:srgbClr val="0070C0"/>
                </a:solidFill>
              </a:rPr>
            </a:br>
            <a:r>
              <a:rPr lang="en-US" sz="4400" b="1" dirty="0">
                <a:solidFill>
                  <a:srgbClr val="0070C0"/>
                </a:solidFill>
              </a:rPr>
              <a:t>Methotrexate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884" y="4001294"/>
            <a:ext cx="2446803" cy="244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gestational </a:t>
            </a:r>
            <a:r>
              <a:rPr lang="en-US" dirty="0">
                <a:solidFill>
                  <a:srgbClr val="FF0000"/>
                </a:solidFill>
              </a:rPr>
              <a:t>trophoblastic neoplasms (GTNs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invasive moles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Gestational </a:t>
            </a:r>
            <a:r>
              <a:rPr lang="en-US" dirty="0" err="1" smtClean="0"/>
              <a:t>choriocarcinoma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placental </a:t>
            </a:r>
            <a:r>
              <a:rPr lang="en-US" dirty="0"/>
              <a:t>site trophoblastic </a:t>
            </a:r>
            <a:r>
              <a:rPr lang="en-US" dirty="0" smtClean="0"/>
              <a:t>tumor</a:t>
            </a:r>
          </a:p>
          <a:p>
            <a:r>
              <a:rPr lang="en-US" dirty="0" smtClean="0"/>
              <a:t> </a:t>
            </a:r>
            <a:r>
              <a:rPr lang="en-US" dirty="0"/>
              <a:t>epithelioid trophoblastic </a:t>
            </a:r>
            <a:r>
              <a:rPr lang="en-US" dirty="0" smtClean="0"/>
              <a:t>tumor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mixed trophoblastic tumor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16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Moderate Risk patients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379" y="1948985"/>
            <a:ext cx="10773242" cy="462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4887"/>
            <a:ext cx="10803284" cy="1371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3450131"/>
            <a:ext cx="10803284" cy="278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 of high risk GTN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Effcacy</a:t>
            </a:r>
            <a:r>
              <a:rPr lang="en-US" dirty="0"/>
              <a:t> of </a:t>
            </a:r>
            <a:r>
              <a:rPr lang="en-US" dirty="0">
                <a:solidFill>
                  <a:srgbClr val="FF0000"/>
                </a:solidFill>
              </a:rPr>
              <a:t>EMACO</a:t>
            </a:r>
            <a:r>
              <a:rPr lang="en-US" dirty="0"/>
              <a:t> in curing high risk GTN ranges from 54–91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remission</a:t>
            </a:r>
            <a:r>
              <a:rPr lang="en-US" dirty="0"/>
              <a:t> can be seen </a:t>
            </a:r>
            <a:r>
              <a:rPr lang="en-US" dirty="0" smtClean="0">
                <a:solidFill>
                  <a:srgbClr val="FF0000"/>
                </a:solidFill>
              </a:rPr>
              <a:t>after </a:t>
            </a:r>
            <a:r>
              <a:rPr lang="en-US" dirty="0">
                <a:solidFill>
                  <a:srgbClr val="FF0000"/>
                </a:solidFill>
              </a:rPr>
              <a:t>3–6 </a:t>
            </a:r>
            <a:r>
              <a:rPr lang="en-US" dirty="0" smtClean="0">
                <a:solidFill>
                  <a:srgbClr val="FF0000"/>
                </a:solidFill>
              </a:rPr>
              <a:t>cycles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EMA/CO has acceptable </a:t>
            </a:r>
            <a:r>
              <a:rPr lang="en-US" dirty="0">
                <a:solidFill>
                  <a:srgbClr val="FF0000"/>
                </a:solidFill>
              </a:rPr>
              <a:t>toxicity</a:t>
            </a:r>
            <a:r>
              <a:rPr lang="en-US" dirty="0"/>
              <a:t>. Common side effects of </a:t>
            </a:r>
            <a:r>
              <a:rPr lang="en-US" dirty="0">
                <a:solidFill>
                  <a:srgbClr val="0070C0"/>
                </a:solidFill>
              </a:rPr>
              <a:t>nausea, vomiting</a:t>
            </a:r>
            <a:r>
              <a:rPr lang="en-US" dirty="0"/>
              <a:t> are dealt with antiemetic protocols. </a:t>
            </a:r>
            <a:r>
              <a:rPr lang="en-US" dirty="0">
                <a:solidFill>
                  <a:srgbClr val="0070C0"/>
                </a:solidFill>
              </a:rPr>
              <a:t>Bone marrow depression </a:t>
            </a:r>
            <a:r>
              <a:rPr lang="en-US" dirty="0"/>
              <a:t>resulting in anemia, </a:t>
            </a:r>
            <a:r>
              <a:rPr lang="en-US" dirty="0">
                <a:solidFill>
                  <a:srgbClr val="0070C0"/>
                </a:solidFill>
              </a:rPr>
              <a:t>thrombocytopenia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neutropenia</a:t>
            </a:r>
            <a:r>
              <a:rPr lang="en-US" dirty="0"/>
              <a:t> is dealt with </a:t>
            </a:r>
            <a:r>
              <a:rPr lang="en-US" dirty="0">
                <a:solidFill>
                  <a:srgbClr val="00B050"/>
                </a:solidFill>
              </a:rPr>
              <a:t>blood transfusion and G-CSF </a:t>
            </a:r>
            <a:r>
              <a:rPr lang="en-US" dirty="0"/>
              <a:t>to prevent the treatment delays.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84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Cerebral metastasis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less </a:t>
            </a:r>
            <a:r>
              <a:rPr lang="en-US" dirty="0" smtClean="0"/>
              <a:t>common in </a:t>
            </a:r>
            <a:r>
              <a:rPr lang="en-US" dirty="0"/>
              <a:t>post molar GTN, however</a:t>
            </a:r>
            <a:r>
              <a:rPr lang="en-US" dirty="0">
                <a:solidFill>
                  <a:srgbClr val="FF0000"/>
                </a:solidFill>
              </a:rPr>
              <a:t>, 20% </a:t>
            </a:r>
            <a:r>
              <a:rPr lang="en-US" dirty="0"/>
              <a:t>of patients with </a:t>
            </a:r>
            <a:r>
              <a:rPr lang="en-US" dirty="0" err="1"/>
              <a:t>choriocarcinoma</a:t>
            </a:r>
            <a:r>
              <a:rPr lang="en-US" dirty="0"/>
              <a:t> have CNS </a:t>
            </a:r>
            <a:r>
              <a:rPr lang="en-US" dirty="0" smtClean="0"/>
              <a:t>involvement</a:t>
            </a:r>
          </a:p>
          <a:p>
            <a:endParaRPr lang="en-US" dirty="0"/>
          </a:p>
          <a:p>
            <a:r>
              <a:rPr lang="en-US" dirty="0"/>
              <a:t>Management of brain metastasis is complex and requires </a:t>
            </a:r>
            <a:r>
              <a:rPr lang="en-US" dirty="0">
                <a:solidFill>
                  <a:srgbClr val="FF0000"/>
                </a:solidFill>
              </a:rPr>
              <a:t>multidisciplinary </a:t>
            </a:r>
            <a:r>
              <a:rPr lang="en-US" dirty="0" smtClean="0">
                <a:solidFill>
                  <a:srgbClr val="FF0000"/>
                </a:solidFill>
              </a:rPr>
              <a:t>approach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/>
              <a:t>Emaco+</a:t>
            </a:r>
            <a:r>
              <a:rPr lang="en-US" dirty="0" err="1"/>
              <a:t>brain</a:t>
            </a:r>
            <a:r>
              <a:rPr lang="en-US" dirty="0"/>
              <a:t> </a:t>
            </a:r>
            <a:r>
              <a:rPr lang="en-US" dirty="0" smtClean="0"/>
              <a:t>irradiation</a:t>
            </a:r>
          </a:p>
          <a:p>
            <a:r>
              <a:rPr lang="en-US" dirty="0"/>
              <a:t>craniotomy with surgical excision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34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liver metastasis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multimodality therapy</a:t>
            </a:r>
          </a:p>
          <a:p>
            <a:r>
              <a:rPr lang="en-US" dirty="0" smtClean="0"/>
              <a:t>Chemotherapy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embolization </a:t>
            </a:r>
            <a:r>
              <a:rPr lang="en-US" dirty="0"/>
              <a:t>of metastasis </a:t>
            </a:r>
          </a:p>
          <a:p>
            <a:r>
              <a:rPr lang="en-US" dirty="0" smtClean="0"/>
              <a:t> </a:t>
            </a:r>
            <a:r>
              <a:rPr lang="en-US" dirty="0"/>
              <a:t>surgical resection of isolated metastasis 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targeted radiotherapy</a:t>
            </a:r>
          </a:p>
        </p:txBody>
      </p:sp>
    </p:spTree>
    <p:extLst>
      <p:ext uri="{BB962C8B-B14F-4D97-AF65-F5344CB8AC3E}">
        <p14:creationId xmlns:p14="http://schemas.microsoft.com/office/powerpoint/2010/main" val="580264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NCCP Chemotherapy Regimen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871" y="1659576"/>
            <a:ext cx="9357163" cy="519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1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choriocarcinoma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Aggressive </a:t>
            </a:r>
            <a:r>
              <a:rPr lang="en-US" dirty="0" smtClean="0"/>
              <a:t>trophoblastic </a:t>
            </a:r>
            <a:r>
              <a:rPr lang="en-US" dirty="0"/>
              <a:t>tumor composed of neoplastic villous</a:t>
            </a:r>
            <a:br>
              <a:rPr lang="en-US" dirty="0"/>
            </a:br>
            <a:r>
              <a:rPr lang="en-US" dirty="0" err="1">
                <a:solidFill>
                  <a:srgbClr val="0070C0"/>
                </a:solidFill>
              </a:rPr>
              <a:t>syncytiotrophoblast</a:t>
            </a:r>
            <a:r>
              <a:rPr lang="en-US" dirty="0"/>
              <a:t>, intermediate trophoblast,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0070C0"/>
                </a:solidFill>
              </a:rPr>
              <a:t>cytotrophoblast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2–7 of every 100 000 pregnancies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the USA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5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gestational </a:t>
            </a:r>
            <a:r>
              <a:rPr lang="en-US" dirty="0" err="1" smtClean="0"/>
              <a:t>choriocarcinomas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25% </a:t>
            </a:r>
            <a:r>
              <a:rPr lang="en-US" dirty="0" smtClean="0"/>
              <a:t>after </a:t>
            </a:r>
            <a:r>
              <a:rPr lang="en-US" dirty="0"/>
              <a:t>term </a:t>
            </a:r>
            <a:r>
              <a:rPr lang="en-US" dirty="0" smtClean="0"/>
              <a:t>pregnancies</a:t>
            </a:r>
          </a:p>
          <a:p>
            <a:r>
              <a:rPr lang="en-US" dirty="0" smtClean="0"/>
              <a:t> </a:t>
            </a:r>
            <a:r>
              <a:rPr lang="en-US" dirty="0"/>
              <a:t>50% </a:t>
            </a:r>
            <a:r>
              <a:rPr lang="en-US" dirty="0" smtClean="0"/>
              <a:t>after molar pregnancies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25% after other gestational </a:t>
            </a:r>
            <a:r>
              <a:rPr lang="en-US" dirty="0"/>
              <a:t>events (including ectopic pregnancy</a:t>
            </a:r>
            <a:r>
              <a:rPr lang="en-US" dirty="0" smtClean="0"/>
              <a:t>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1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Diagnosis of GTN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/>
              <a:t>made by </a:t>
            </a:r>
            <a:r>
              <a:rPr lang="en-US" dirty="0">
                <a:solidFill>
                  <a:srgbClr val="FF0000"/>
                </a:solidFill>
              </a:rPr>
              <a:t>persistently elevated or rising levels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 err="1" smtClean="0">
                <a:solidFill>
                  <a:srgbClr val="FF0000"/>
                </a:solidFill>
              </a:rPr>
              <a:t>hCG</a:t>
            </a:r>
            <a:r>
              <a:rPr lang="en-US" dirty="0"/>
              <a:t>. 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Histopathological </a:t>
            </a:r>
            <a:r>
              <a:rPr lang="en-US" dirty="0" err="1"/>
              <a:t>confrmation</a:t>
            </a:r>
            <a:r>
              <a:rPr lang="en-US" dirty="0"/>
              <a:t> is not required for diagnosing </a:t>
            </a:r>
            <a:r>
              <a:rPr lang="en-US" dirty="0" err="1"/>
              <a:t>postmolar</a:t>
            </a:r>
            <a:r>
              <a:rPr lang="en-US" dirty="0"/>
              <a:t> GTN before starting </a:t>
            </a:r>
            <a:r>
              <a:rPr lang="en-US" dirty="0" smtClean="0"/>
              <a:t>treatment</a:t>
            </a:r>
          </a:p>
          <a:p>
            <a:endParaRPr lang="en-US" dirty="0"/>
          </a:p>
          <a:p>
            <a:r>
              <a:rPr lang="en-US" dirty="0"/>
              <a:t>diagnosis of </a:t>
            </a:r>
            <a:r>
              <a:rPr lang="en-US" dirty="0" err="1"/>
              <a:t>postmolar</a:t>
            </a:r>
            <a:r>
              <a:rPr lang="en-US" dirty="0"/>
              <a:t> GTN is suggested as per revised FIGO/WHO criteria</a:t>
            </a:r>
          </a:p>
        </p:txBody>
      </p:sp>
    </p:spTree>
    <p:extLst>
      <p:ext uri="{BB962C8B-B14F-4D97-AF65-F5344CB8AC3E}">
        <p14:creationId xmlns:p14="http://schemas.microsoft.com/office/powerpoint/2010/main" val="327576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FIGO/WHO criteria for diagnosis of Post Molar GTN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586" y="2066734"/>
            <a:ext cx="9806152" cy="379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1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</a:t>
            </a:r>
            <a:r>
              <a:rPr lang="en-US" dirty="0">
                <a:solidFill>
                  <a:srgbClr val="FF0000"/>
                </a:solidFill>
              </a:rPr>
              <a:t>physical examination </a:t>
            </a:r>
            <a:r>
              <a:rPr lang="en-US" dirty="0"/>
              <a:t>including vaginal examination for vaginal </a:t>
            </a:r>
            <a:r>
              <a:rPr lang="en-US" dirty="0" smtClean="0"/>
              <a:t>metastasis</a:t>
            </a:r>
          </a:p>
          <a:p>
            <a:endParaRPr lang="en-US" dirty="0"/>
          </a:p>
          <a:p>
            <a:r>
              <a:rPr lang="en-US" dirty="0" err="1" smtClean="0"/>
              <a:t>Abd</a:t>
            </a:r>
            <a:r>
              <a:rPr lang="en-US" dirty="0" smtClean="0"/>
              <a:t> - </a:t>
            </a:r>
            <a:r>
              <a:rPr lang="en-US" dirty="0"/>
              <a:t>pelvic ultrasound with </a:t>
            </a:r>
            <a:r>
              <a:rPr lang="en-US" dirty="0" err="1"/>
              <a:t>doppler</a:t>
            </a:r>
            <a:r>
              <a:rPr lang="en-US" dirty="0"/>
              <a:t> and imaging for </a:t>
            </a:r>
            <a:r>
              <a:rPr lang="en-US" dirty="0" smtClean="0"/>
              <a:t>metastasis</a:t>
            </a:r>
          </a:p>
          <a:p>
            <a:endParaRPr lang="en-US" dirty="0"/>
          </a:p>
          <a:p>
            <a:r>
              <a:rPr lang="en-US" dirty="0"/>
              <a:t>plain X ray </a:t>
            </a:r>
            <a:r>
              <a:rPr lang="en-US" dirty="0" smtClean="0"/>
              <a:t>chest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CBC, </a:t>
            </a:r>
            <a:r>
              <a:rPr lang="en-US" dirty="0">
                <a:solidFill>
                  <a:srgbClr val="FF0000"/>
                </a:solidFill>
              </a:rPr>
              <a:t>renal and </a:t>
            </a:r>
            <a:r>
              <a:rPr lang="en-US" dirty="0" smtClean="0">
                <a:solidFill>
                  <a:srgbClr val="FF0000"/>
                </a:solidFill>
              </a:rPr>
              <a:t>LFT and </a:t>
            </a:r>
            <a:r>
              <a:rPr lang="en-US" dirty="0" err="1" smtClean="0">
                <a:solidFill>
                  <a:srgbClr val="FF0000"/>
                </a:solidFill>
              </a:rPr>
              <a:t>TFT</a:t>
            </a:r>
            <a:r>
              <a:rPr lang="en-US" dirty="0" err="1" smtClean="0"/>
              <a:t>to</a:t>
            </a:r>
            <a:r>
              <a:rPr lang="en-US" dirty="0" smtClean="0"/>
              <a:t> </a:t>
            </a:r>
            <a:r>
              <a:rPr lang="en-US" dirty="0"/>
              <a:t>assess stability and tolerability for chemotherapy</a:t>
            </a:r>
          </a:p>
        </p:txBody>
      </p:sp>
    </p:spTree>
    <p:extLst>
      <p:ext uri="{BB962C8B-B14F-4D97-AF65-F5344CB8AC3E}">
        <p14:creationId xmlns:p14="http://schemas.microsoft.com/office/powerpoint/2010/main" val="53809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GTN is a chemo sensitive </a:t>
            </a:r>
            <a:r>
              <a:rPr lang="en-US" dirty="0" smtClean="0"/>
              <a:t>tumor</a:t>
            </a:r>
          </a:p>
          <a:p>
            <a:endParaRPr lang="en-US" dirty="0"/>
          </a:p>
          <a:p>
            <a:r>
              <a:rPr lang="en-US" dirty="0"/>
              <a:t>FIGO staging and scoring using prognostic scoring systems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risk factors </a:t>
            </a:r>
            <a:r>
              <a:rPr lang="en-US" dirty="0"/>
              <a:t>including clinical, imaging and </a:t>
            </a:r>
            <a:r>
              <a:rPr lang="en-US" dirty="0" err="1"/>
              <a:t>hCG</a:t>
            </a:r>
            <a:r>
              <a:rPr lang="en-US" dirty="0"/>
              <a:t> levels</a:t>
            </a:r>
          </a:p>
        </p:txBody>
      </p:sp>
    </p:spTree>
    <p:extLst>
      <p:ext uri="{BB962C8B-B14F-4D97-AF65-F5344CB8AC3E}">
        <p14:creationId xmlns:p14="http://schemas.microsoft.com/office/powerpoint/2010/main" val="183884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FIGO GTN staging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0703" y="1816811"/>
            <a:ext cx="8938959" cy="389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6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367</Words>
  <Application>Microsoft Office PowerPoint</Application>
  <PresentationFormat>Widescreen</PresentationFormat>
  <Paragraphs>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choriocarcinoma</vt:lpstr>
      <vt:lpstr>GTN</vt:lpstr>
      <vt:lpstr>choriocarcinoma</vt:lpstr>
      <vt:lpstr>gestational choriocarcinomas</vt:lpstr>
      <vt:lpstr>Diagnosis of GTN</vt:lpstr>
      <vt:lpstr>FIGO/WHO criteria for diagnosis of Post Molar GTN</vt:lpstr>
      <vt:lpstr>workup</vt:lpstr>
      <vt:lpstr>Management </vt:lpstr>
      <vt:lpstr>FIGO GTN staging </vt:lpstr>
      <vt:lpstr>FIGO prognostic scoring </vt:lpstr>
      <vt:lpstr>Prognostic scoring</vt:lpstr>
      <vt:lpstr>low-risk patients</vt:lpstr>
      <vt:lpstr> How To Follow Up this Case After Start of Methotrexate Chemotherapy?</vt:lpstr>
      <vt:lpstr> Follow Up</vt:lpstr>
      <vt:lpstr> Is There any Indication of Starting Primary Combination Chemotherapy for Low Risk Disease?</vt:lpstr>
      <vt:lpstr>PowerPoint Presentation</vt:lpstr>
      <vt:lpstr>Criteria for candidates for multiagent primary chemotherapy</vt:lpstr>
      <vt:lpstr>modified World Health Organization (WHO) Prognostic Scoring </vt:lpstr>
      <vt:lpstr>PowerPoint Presentation</vt:lpstr>
      <vt:lpstr>Moderate Risk patients </vt:lpstr>
      <vt:lpstr>PowerPoint Presentation</vt:lpstr>
      <vt:lpstr>Management of high risk GTN</vt:lpstr>
      <vt:lpstr>Cerebral metastasis</vt:lpstr>
      <vt:lpstr>liver metastasis</vt:lpstr>
      <vt:lpstr>NCCP Chemotherapy Regimen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choriocarcinoma</dc:title>
  <dc:creator>Star</dc:creator>
  <cp:lastModifiedBy>fcc</cp:lastModifiedBy>
  <cp:revision>18</cp:revision>
  <dcterms:created xsi:type="dcterms:W3CDTF">2024-02-03T23:02:19Z</dcterms:created>
  <dcterms:modified xsi:type="dcterms:W3CDTF">2024-02-05T04:03:25Z</dcterms:modified>
</cp:coreProperties>
</file>